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72" r:id="rId2"/>
    <p:sldId id="339" r:id="rId3"/>
    <p:sldId id="340" r:id="rId4"/>
    <p:sldId id="341" r:id="rId5"/>
    <p:sldId id="299" r:id="rId6"/>
    <p:sldId id="300" r:id="rId7"/>
    <p:sldId id="301" r:id="rId8"/>
    <p:sldId id="303" r:id="rId9"/>
    <p:sldId id="302" r:id="rId10"/>
    <p:sldId id="304" r:id="rId11"/>
    <p:sldId id="309" r:id="rId12"/>
    <p:sldId id="310" r:id="rId13"/>
    <p:sldId id="311" r:id="rId14"/>
    <p:sldId id="312" r:id="rId15"/>
    <p:sldId id="314" r:id="rId16"/>
    <p:sldId id="308" r:id="rId17"/>
    <p:sldId id="315" r:id="rId18"/>
    <p:sldId id="316" r:id="rId19"/>
    <p:sldId id="317" r:id="rId20"/>
    <p:sldId id="318" r:id="rId21"/>
    <p:sldId id="305" r:id="rId22"/>
    <p:sldId id="323" r:id="rId23"/>
    <p:sldId id="324" r:id="rId24"/>
    <p:sldId id="325" r:id="rId25"/>
    <p:sldId id="322" r:id="rId26"/>
    <p:sldId id="326" r:id="rId27"/>
    <p:sldId id="327" r:id="rId28"/>
    <p:sldId id="328" r:id="rId29"/>
    <p:sldId id="329" r:id="rId30"/>
    <p:sldId id="306" r:id="rId31"/>
    <p:sldId id="330" r:id="rId32"/>
    <p:sldId id="331" r:id="rId33"/>
    <p:sldId id="332" r:id="rId34"/>
    <p:sldId id="333" r:id="rId35"/>
    <p:sldId id="307" r:id="rId36"/>
    <p:sldId id="334" r:id="rId3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095" autoAdjust="0"/>
  </p:normalViewPr>
  <p:slideViewPr>
    <p:cSldViewPr snapToGrid="0">
      <p:cViewPr varScale="1">
        <p:scale>
          <a:sx n="59" d="100"/>
          <a:sy n="59" d="100"/>
        </p:scale>
        <p:origin x="1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CD25-48D2-4E88-AF71-D54D3498B49D}" type="datetimeFigureOut">
              <a:rPr lang="fr-CA" smtClean="0"/>
              <a:t>2021-08-18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D222-EC9C-47CE-B2D5-C70CC510822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1939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CD25-48D2-4E88-AF71-D54D3498B49D}" type="datetimeFigureOut">
              <a:rPr lang="fr-CA" smtClean="0"/>
              <a:t>2021-08-18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D222-EC9C-47CE-B2D5-C70CC510822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3250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CD25-48D2-4E88-AF71-D54D3498B49D}" type="datetimeFigureOut">
              <a:rPr lang="fr-CA" smtClean="0"/>
              <a:t>2021-08-18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D222-EC9C-47CE-B2D5-C70CC5108228}" type="slidenum">
              <a:rPr lang="fr-CA" smtClean="0"/>
              <a:t>‹N°›</a:t>
            </a:fld>
            <a:endParaRPr lang="fr-C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4538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CD25-48D2-4E88-AF71-D54D3498B49D}" type="datetimeFigureOut">
              <a:rPr lang="fr-CA" smtClean="0"/>
              <a:t>2021-08-18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D222-EC9C-47CE-B2D5-C70CC510822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44397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CD25-48D2-4E88-AF71-D54D3498B49D}" type="datetimeFigureOut">
              <a:rPr lang="fr-CA" smtClean="0"/>
              <a:t>2021-08-18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D222-EC9C-47CE-B2D5-C70CC5108228}" type="slidenum">
              <a:rPr lang="fr-CA" smtClean="0"/>
              <a:t>‹N°›</a:t>
            </a:fld>
            <a:endParaRPr lang="fr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694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CD25-48D2-4E88-AF71-D54D3498B49D}" type="datetimeFigureOut">
              <a:rPr lang="fr-CA" smtClean="0"/>
              <a:t>2021-08-18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D222-EC9C-47CE-B2D5-C70CC510822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1803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CD25-48D2-4E88-AF71-D54D3498B49D}" type="datetimeFigureOut">
              <a:rPr lang="fr-CA" smtClean="0"/>
              <a:t>2021-08-18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D222-EC9C-47CE-B2D5-C70CC510822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5659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CD25-48D2-4E88-AF71-D54D3498B49D}" type="datetimeFigureOut">
              <a:rPr lang="fr-CA" smtClean="0"/>
              <a:t>2021-08-18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D222-EC9C-47CE-B2D5-C70CC510822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4991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CD25-48D2-4E88-AF71-D54D3498B49D}" type="datetimeFigureOut">
              <a:rPr lang="fr-CA" smtClean="0"/>
              <a:t>2021-08-18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D222-EC9C-47CE-B2D5-C70CC510822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383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CD25-48D2-4E88-AF71-D54D3498B49D}" type="datetimeFigureOut">
              <a:rPr lang="fr-CA" smtClean="0"/>
              <a:t>2021-08-18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D222-EC9C-47CE-B2D5-C70CC510822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93889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CD25-48D2-4E88-AF71-D54D3498B49D}" type="datetimeFigureOut">
              <a:rPr lang="fr-CA" smtClean="0"/>
              <a:t>2021-08-18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D222-EC9C-47CE-B2D5-C70CC510822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5072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CD25-48D2-4E88-AF71-D54D3498B49D}" type="datetimeFigureOut">
              <a:rPr lang="fr-CA" smtClean="0"/>
              <a:t>2021-08-18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D222-EC9C-47CE-B2D5-C70CC510822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1030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CD25-48D2-4E88-AF71-D54D3498B49D}" type="datetimeFigureOut">
              <a:rPr lang="fr-CA" smtClean="0"/>
              <a:t>2021-08-18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D222-EC9C-47CE-B2D5-C70CC510822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40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CD25-48D2-4E88-AF71-D54D3498B49D}" type="datetimeFigureOut">
              <a:rPr lang="fr-CA" smtClean="0"/>
              <a:t>2021-08-18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D222-EC9C-47CE-B2D5-C70CC510822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6578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CD25-48D2-4E88-AF71-D54D3498B49D}" type="datetimeFigureOut">
              <a:rPr lang="fr-CA" smtClean="0"/>
              <a:t>2021-08-18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D222-EC9C-47CE-B2D5-C70CC510822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021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CD25-48D2-4E88-AF71-D54D3498B49D}" type="datetimeFigureOut">
              <a:rPr lang="fr-CA" smtClean="0"/>
              <a:t>2021-08-18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D222-EC9C-47CE-B2D5-C70CC510822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8441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FCD25-48D2-4E88-AF71-D54D3498B49D}" type="datetimeFigureOut">
              <a:rPr lang="fr-CA" smtClean="0"/>
              <a:t>2021-08-18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12FD222-EC9C-47CE-B2D5-C70CC510822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2772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6.xml"/><Relationship Id="rId7" Type="http://schemas.openxmlformats.org/officeDocument/2006/relationships/image" Target="../media/image17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7.xm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31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36.xml"/><Relationship Id="rId7" Type="http://schemas.openxmlformats.org/officeDocument/2006/relationships/image" Target="../media/image35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46.xml"/><Relationship Id="rId7" Type="http://schemas.openxmlformats.org/officeDocument/2006/relationships/image" Target="../media/image42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9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5.xml"/><Relationship Id="rId7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9.xml"/><Relationship Id="rId7" Type="http://schemas.openxmlformats.org/officeDocument/2006/relationships/image" Target="../media/image10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1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0" y="3429000"/>
            <a:ext cx="3471823" cy="283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309429"/>
            <a:ext cx="4114800" cy="3576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314" y="2309429"/>
            <a:ext cx="3086780" cy="3620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348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63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21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743"/>
            <a:ext cx="12192000" cy="697774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950" y="657235"/>
            <a:ext cx="7755221" cy="5761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1389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25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69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>
            <p:custDataLst>
              <p:tags r:id="rId2"/>
            </p:custDataLst>
          </p:nvPr>
        </p:nvSpPr>
        <p:spPr>
          <a:xfrm>
            <a:off x="4180114" y="3897086"/>
            <a:ext cx="399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266 répondants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61826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56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59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60" y="3062369"/>
            <a:ext cx="5039498" cy="2527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534" y="3062369"/>
            <a:ext cx="4140585" cy="3508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0406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94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60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>
            <p:custDataLst>
              <p:tags r:id="rId2"/>
            </p:custDataLst>
          </p:nvPr>
        </p:nvSpPr>
        <p:spPr>
          <a:xfrm>
            <a:off x="4180114" y="3897086"/>
            <a:ext cx="399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262 répondants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3928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Espace réservé du contenu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94" y="2325148"/>
            <a:ext cx="6895763" cy="4380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105" y="2777490"/>
            <a:ext cx="3107933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ZoneTexte 3"/>
          <p:cNvSpPr txBox="1"/>
          <p:nvPr>
            <p:custDataLst>
              <p:tags r:id="rId4"/>
            </p:custDataLst>
          </p:nvPr>
        </p:nvSpPr>
        <p:spPr>
          <a:xfrm>
            <a:off x="751114" y="185057"/>
            <a:ext cx="7195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Note: les répondants pouvaient sélectionner plus d’un choix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0592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965" y="869768"/>
            <a:ext cx="7923321" cy="4902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7755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Espace réservé du contenu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8" y="1047628"/>
            <a:ext cx="6771888" cy="4130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Espace réservé du contenu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147175" y="2238588"/>
            <a:ext cx="4816495" cy="3092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CA" dirty="0"/>
              <a:t>P</a:t>
            </a:r>
            <a:r>
              <a:rPr lang="fr-CA" dirty="0">
                <a:solidFill>
                  <a:schemeClr val="tx1"/>
                </a:solidFill>
              </a:rPr>
              <a:t>armi</a:t>
            </a:r>
            <a:r>
              <a:rPr lang="fr-CA" dirty="0"/>
              <a:t> les 55 répondants qui utilisent les réseaux </a:t>
            </a:r>
            <a:r>
              <a:rPr lang="fr-CA" dirty="0" smtClean="0"/>
              <a:t>sociaux :</a:t>
            </a:r>
            <a:endParaRPr lang="fr-CA" dirty="0"/>
          </a:p>
          <a:p>
            <a:pPr algn="just"/>
            <a:r>
              <a:rPr lang="fr-CA" dirty="0" smtClean="0"/>
              <a:t>85% (47) utilisent Facebook. </a:t>
            </a:r>
          </a:p>
          <a:p>
            <a:r>
              <a:rPr lang="fr-CA" dirty="0" smtClean="0"/>
              <a:t>18% (10) utilisent Instagram et Twitter.</a:t>
            </a:r>
          </a:p>
          <a:p>
            <a:pPr algn="just"/>
            <a:r>
              <a:rPr lang="fr-CA" dirty="0" smtClean="0"/>
              <a:t>Et finalement 5% (3) utilisent LinkedIn.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82396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25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68200" cy="690086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08" y="2535137"/>
            <a:ext cx="5298049" cy="2777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54" y="2535137"/>
            <a:ext cx="5274883" cy="2763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Espace réservé du contenu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83982" y="5640006"/>
            <a:ext cx="5219700" cy="89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 smtClean="0"/>
              <a:t>37% des répondants (59) ont attribué une note de 5/5 à l’infolettre.</a:t>
            </a:r>
          </a:p>
        </p:txBody>
      </p:sp>
      <p:sp>
        <p:nvSpPr>
          <p:cNvPr id="7" name="Espace réservé du contenu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823854" y="5640006"/>
            <a:ext cx="5219700" cy="89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29% des répondants (62) ont attribué la note de 5/5 au site Internet</a:t>
            </a:r>
          </a:p>
        </p:txBody>
      </p:sp>
    </p:spTree>
    <p:extLst>
      <p:ext uri="{BB962C8B-B14F-4D97-AF65-F5344CB8AC3E}">
        <p14:creationId xmlns:p14="http://schemas.microsoft.com/office/powerpoint/2010/main" val="4206533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14" y="1460395"/>
            <a:ext cx="7741282" cy="4147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267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25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Espace réservé du contenu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08" y="1301371"/>
            <a:ext cx="8325764" cy="5272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7949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68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>
            <p:custDataLst>
              <p:tags r:id="rId2"/>
            </p:custDataLst>
          </p:nvPr>
        </p:nvSpPr>
        <p:spPr>
          <a:xfrm>
            <a:off x="4098472" y="4267201"/>
            <a:ext cx="399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253 répondants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41699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29" y="3715949"/>
            <a:ext cx="2913756" cy="2943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27909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248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716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446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492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66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1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contenu 5"/>
          <p:cNvSpPr>
            <a:spLocks noGrp="1"/>
          </p:cNvSpPr>
          <p:nvPr>
            <p:ph sz="quarter" idx="4"/>
            <p:custDataLst>
              <p:tags r:id="rId2"/>
            </p:custDataLst>
          </p:nvPr>
        </p:nvSpPr>
        <p:spPr>
          <a:xfrm>
            <a:off x="8237071" y="2256061"/>
            <a:ext cx="3858382" cy="3474721"/>
          </a:xfrm>
        </p:spPr>
        <p:txBody>
          <a:bodyPr>
            <a:normAutofit fontScale="32500" lnSpcReduction="20000"/>
          </a:bodyPr>
          <a:lstStyle/>
          <a:p>
            <a:pPr lvl="1"/>
            <a:r>
              <a:rPr lang="fr-CA" sz="5400" dirty="0"/>
              <a:t>Les </a:t>
            </a:r>
            <a:r>
              <a:rPr lang="fr-CA" sz="5400" dirty="0" err="1"/>
              <a:t>autoproducteurs</a:t>
            </a:r>
            <a:r>
              <a:rPr lang="fr-CA" sz="5400" dirty="0"/>
              <a:t> représentent 76% de ceux qui ont adhéré entre </a:t>
            </a:r>
            <a:r>
              <a:rPr lang="fr-CA" sz="5400" dirty="0" smtClean="0"/>
              <a:t>0-5ans; </a:t>
            </a:r>
            <a:endParaRPr lang="fr-CA" sz="5400" dirty="0"/>
          </a:p>
          <a:p>
            <a:pPr lvl="1"/>
            <a:r>
              <a:rPr lang="fr-CA" sz="5400" dirty="0"/>
              <a:t>63% de ceux qui ont adhéré entre 5 et 10 </a:t>
            </a:r>
            <a:r>
              <a:rPr lang="fr-CA" sz="5400" dirty="0" smtClean="0"/>
              <a:t>ans ; </a:t>
            </a:r>
            <a:endParaRPr lang="fr-CA" sz="5400" dirty="0"/>
          </a:p>
          <a:p>
            <a:pPr lvl="1"/>
            <a:r>
              <a:rPr lang="fr-CA" sz="5400" dirty="0"/>
              <a:t>44% de ceux qui ont adhéré entre 10 et 15 ans </a:t>
            </a:r>
            <a:r>
              <a:rPr lang="fr-CA" sz="5400" dirty="0" smtClean="0"/>
              <a:t>; </a:t>
            </a:r>
            <a:endParaRPr lang="fr-CA" sz="5400" dirty="0"/>
          </a:p>
          <a:p>
            <a:pPr lvl="1"/>
            <a:r>
              <a:rPr lang="fr-CA" sz="5400" dirty="0"/>
              <a:t>40% de ceux qui ont adhéré entre 15 et 20 ans </a:t>
            </a:r>
            <a:r>
              <a:rPr lang="fr-CA" sz="5400" dirty="0" smtClean="0"/>
              <a:t>; </a:t>
            </a:r>
            <a:endParaRPr lang="fr-CA" sz="5400" dirty="0"/>
          </a:p>
          <a:p>
            <a:pPr lvl="1"/>
            <a:r>
              <a:rPr lang="fr-CA" sz="5400" dirty="0"/>
              <a:t>62% de ceux qui sont adhérents depuis plus de 20 ans </a:t>
            </a:r>
            <a:r>
              <a:rPr lang="fr-CA" sz="5400" dirty="0" smtClean="0"/>
              <a:t>;</a:t>
            </a:r>
            <a:endParaRPr lang="fr-CA" dirty="0"/>
          </a:p>
        </p:txBody>
      </p:sp>
      <p:pic>
        <p:nvPicPr>
          <p:cNvPr id="11" name="Imag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2" y="2157983"/>
            <a:ext cx="3571673" cy="3578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198" y="2256061"/>
            <a:ext cx="3609514" cy="3376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8423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764" y="2496312"/>
            <a:ext cx="3300044" cy="352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384" y="2299498"/>
            <a:ext cx="3468624" cy="3964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34" y="2496312"/>
            <a:ext cx="4100772" cy="3228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0895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970" y="1136566"/>
            <a:ext cx="8260501" cy="4584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3028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397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Facette">
  <a:themeElements>
    <a:clrScheme name="Rouge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14659</TotalTime>
  <Words>150</Words>
  <Application>Microsoft Office PowerPoint</Application>
  <PresentationFormat>Grand écran</PresentationFormat>
  <Paragraphs>15</Paragraphs>
  <Slides>36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0" baseType="lpstr">
      <vt:lpstr>Arial</vt:lpstr>
      <vt:lpstr>Trebuchet MS</vt:lpstr>
      <vt:lpstr>Wingdings 3</vt:lpstr>
      <vt:lpstr>Facette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Sondage de satisfaction 2021</dc:title>
  <dc:creator>Piro, Joanna</dc:creator>
  <cp:lastModifiedBy>Piro, Joanna</cp:lastModifiedBy>
  <cp:revision>298</cp:revision>
  <dcterms:created xsi:type="dcterms:W3CDTF">2021-06-03T18:27:17Z</dcterms:created>
  <dcterms:modified xsi:type="dcterms:W3CDTF">2021-08-18T15:53:49Z</dcterms:modified>
</cp:coreProperties>
</file>